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  <p:sldMasterId id="2147483692" r:id="rId2"/>
  </p:sldMasterIdLst>
  <p:notesMasterIdLst>
    <p:notesMasterId r:id="rId3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IBM Plex Sans SemiBold" panose="020B0604020202020204" charset="0"/>
      <p:regular r:id="rId38"/>
      <p:bold r:id="rId39"/>
      <p:italic r:id="rId40"/>
      <p:boldItalic r:id="rId41"/>
    </p:embeddedFont>
    <p:embeddedFont>
      <p:font typeface="IBM Plex Sans" panose="020B0604020202020204" charset="0"/>
      <p:regular r:id="rId42"/>
      <p:bold r:id="rId43"/>
      <p:italic r:id="rId44"/>
      <p:boldItalic r:id="rId45"/>
    </p:embeddedFont>
    <p:embeddedFont>
      <p:font typeface="Roboto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7">
          <p15:clr>
            <a:srgbClr val="9AA0A6"/>
          </p15:clr>
        </p15:guide>
        <p15:guide id="2" pos="290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650A9B-25DD-45B5-916E-919A2D97AA92}">
  <a:tblStyle styleId="{B2650A9B-25DD-45B5-916E-919A2D97AA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102" autoAdjust="0"/>
  </p:normalViewPr>
  <p:slideViewPr>
    <p:cSldViewPr snapToGrid="0">
      <p:cViewPr varScale="1">
        <p:scale>
          <a:sx n="105" d="100"/>
          <a:sy n="105" d="100"/>
        </p:scale>
        <p:origin x="984" y="96"/>
      </p:cViewPr>
      <p:guideLst>
        <p:guide orient="horz" pos="1597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ksergey.ru/timer/?t=300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onlinetimer.ru/#!/timer/2022-01-14T13:30:46.171Z/2022-01-14T13:30:46.171Z/forward/0/2/100/t/run/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7" name="Google Shape;2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a88ad15b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1a88ad15b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a88ad15b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a88ad15b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a88ad15b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a88ad15b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a88ad15b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1a88ad15b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a88ad15b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a88ad15b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a88ad15b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1a88ad15b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a88ad15b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1a88ad15b6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a88ad15b6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1a88ad15b6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1a88ad15b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1a88ad15b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1a88ad15b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1a88ad15b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f07d28d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f07d28d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Стандартный слайд знакомства. Не меняем его, меняем текст в нем.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Добавьте его, если впервые работаете с группой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81ba7d4ae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1081ba7d4ae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081ba7d4ae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1081ba7d4ae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081ba7d4ae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g1081ba7d4ae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1656f2432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g11656f2432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>
                <a:solidFill>
                  <a:schemeClr val="dk1"/>
                </a:solidFill>
              </a:rPr>
              <a:t>Для удобства можно использовать таймер на экране: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вариант 1,</a:t>
            </a:r>
            <a:r>
              <a:rPr lang="ru-RU">
                <a:solidFill>
                  <a:schemeClr val="dk1"/>
                </a:solidFill>
              </a:rPr>
              <a:t> </a:t>
            </a:r>
            <a:r>
              <a:rPr lang="ru-RU" u="sng">
                <a:solidFill>
                  <a:schemeClr val="hlink"/>
                </a:solidFill>
                <a:hlinkClick r:id="rId4"/>
              </a:rPr>
              <a:t>вариант 2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081ba7d4ae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g1081ba7d4ae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1656f2432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g11656f2432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081ba7d4ae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1" name="Google Shape;481;g1081ba7d4ae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16132c2d2b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6" name="Google Shape;486;g116132c2d2b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0f07d28dee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0f07d28dee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Вы можете сами менять вопросы! Попросите студентов ответить голосом или отписаться в чате.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81ba7d4ae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1081ba7d4ae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647329f79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7" name="Google Shape;327;g10647329f79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a88ad15b6_0_292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1a88ad15b6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778"/>
            <a:ext cx="4572300" cy="34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a88ad15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1a88ad15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a88ad15b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a88ad15b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a88ad15b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a88ad15b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a88ad15b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1a88ad15b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TITLE_1_2_1_1">
    <p:bg>
      <p:bgPr>
        <a:solidFill>
          <a:schemeClr val="dk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TITLE_1_1_1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TITLE_1_1_1_1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_Title slide 5_2_1_4_2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842969" y="2049775"/>
            <a:ext cx="34581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">
  <p:cSld name="1_Title slide 5_2_1_4_1_1_1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subTitle" idx="2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3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4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5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6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7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8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9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3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Титульник">
  <p:cSld name="TITLE_1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Титульник">
  <p:cSld name="TITLE_1_4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Титульник">
  <p:cSld name="TITLE_1_3">
    <p:bg>
      <p:bgPr>
        <a:solidFill>
          <a:schemeClr val="dk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TITLE_1_2"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Титульник">
  <p:cSld name="TITLE_1_2_1"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TITLE_1_2_1_1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TITLE_1_2_1_1_1">
    <p:bg>
      <p:bgPr>
        <a:solidFill>
          <a:schemeClr val="dk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Титульник">
  <p:cSld name="TITLE_1_2_1_1_1_1">
    <p:bg>
      <p:bgPr>
        <a:solidFill>
          <a:schemeClr val="dk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Пустой титульник, вставь справа иллюстрацию по теме">
  <p:cSld name="TITLE_1_2_1_1_1_1_1">
    <p:bg>
      <p:bgPr>
        <a:solidFill>
          <a:schemeClr val="dk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TITLE_1_1"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sz="13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TITLE_1_1_2"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TITLE_1_1_1"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3" name="Google Shape;16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TITLE_1_1_1_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10 Отбивка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4" name="Google Shape;17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"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"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2" name="Google Shape;182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3" name="Google Shape;183;p35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4" name="Google Shape;18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_Title slide 5_2_1_4_2"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0" name="Google Shape;19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">
  <p:cSld name="1_Title slide 5_2_1_4_1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3" name="Google Shape;193;p3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94" name="Google Shape;194;p37"/>
          <p:cNvSpPr txBox="1">
            <a:spLocks noGrp="1"/>
          </p:cNvSpPr>
          <p:nvPr>
            <p:ph type="subTitle" idx="2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5" name="Google Shape;195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Что будет на уроке - 1 вариант">
  <p:cSld name="1_Title slide 5_2_1_2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8" name="Google Shape;198;p3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99" name="Google Shape;199;p38"/>
          <p:cNvSpPr txBox="1">
            <a:spLocks noGrp="1"/>
          </p:cNvSpPr>
          <p:nvPr>
            <p:ph type="subTitle" idx="2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38"/>
          <p:cNvSpPr txBox="1">
            <a:spLocks noGrp="1"/>
          </p:cNvSpPr>
          <p:nvPr>
            <p:ph type="body" idx="3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1" name="Google Shape;201;p38"/>
          <p:cNvSpPr txBox="1">
            <a:spLocks noGrp="1"/>
          </p:cNvSpPr>
          <p:nvPr>
            <p:ph type="subTitle" idx="4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38"/>
          <p:cNvSpPr txBox="1">
            <a:spLocks noGrp="1"/>
          </p:cNvSpPr>
          <p:nvPr>
            <p:ph type="body" idx="5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3" name="Google Shape;203;p38"/>
          <p:cNvSpPr txBox="1">
            <a:spLocks noGrp="1"/>
          </p:cNvSpPr>
          <p:nvPr>
            <p:ph type="subTitle" idx="6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7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subTitle" idx="8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body" idx="9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subTitle" idx="13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body" idx="14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subTitle" idx="15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" name="Google Shape;210;p38"/>
          <p:cNvSpPr txBox="1">
            <a:spLocks noGrp="1"/>
          </p:cNvSpPr>
          <p:nvPr>
            <p:ph type="body" idx="16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1" name="Google Shape;21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Что будет на уроке - 2 вариант ">
  <p:cSld name="1_Title slide 5_2_1_2_1"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body" idx="2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subTitle" idx="3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body" idx="4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subTitle" idx="5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body" idx="6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0" name="Google Shape;220;p39"/>
          <p:cNvSpPr txBox="1">
            <a:spLocks noGrp="1"/>
          </p:cNvSpPr>
          <p:nvPr>
            <p:ph type="subTitle" idx="7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body" idx="8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2" name="Google Shape;222;p39"/>
          <p:cNvSpPr txBox="1">
            <a:spLocks noGrp="1"/>
          </p:cNvSpPr>
          <p:nvPr>
            <p:ph type="subTitle" idx="9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39"/>
          <p:cNvSpPr txBox="1">
            <a:spLocks noGrp="1"/>
          </p:cNvSpPr>
          <p:nvPr>
            <p:ph type="body" idx="13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4" name="Google Shape;224;p39"/>
          <p:cNvSpPr txBox="1">
            <a:spLocks noGrp="1"/>
          </p:cNvSpPr>
          <p:nvPr>
            <p:ph type="subTitle" idx="14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39"/>
          <p:cNvSpPr txBox="1">
            <a:spLocks noGrp="1"/>
          </p:cNvSpPr>
          <p:nvPr>
            <p:ph type="body" idx="15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6" name="Google Shape;226;p39"/>
          <p:cNvSpPr txBox="1">
            <a:spLocks noGrp="1"/>
          </p:cNvSpPr>
          <p:nvPr>
            <p:ph type="subTitle" idx="16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7" name="Google Shape;227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Title slide 5_2_1_2_1_1_1"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subTitle" idx="2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subTitle" idx="3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body" idx="4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34" name="Google Shape;23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39" name="Google Shape;23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TITLE_1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sz="13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">
  <p:cSld name="1_Title slide 5_2_1_4_1_1_1_1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45" name="Google Shape;24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7" name="Google Shape;247;p43"/>
          <p:cNvSpPr txBox="1">
            <a:spLocks noGrp="1"/>
          </p:cNvSpPr>
          <p:nvPr>
            <p:ph type="subTitle" idx="2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subTitle" idx="3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9" name="Google Shape;249;p43"/>
          <p:cNvSpPr txBox="1">
            <a:spLocks noGrp="1"/>
          </p:cNvSpPr>
          <p:nvPr>
            <p:ph type="subTitle" idx="4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5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subTitle" idx="6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subTitle" idx="7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subTitle" idx="8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ubTitle" idx="9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13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subTitle" idx="14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subTitle" idx="15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subTitle" idx="16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9" name="Google Shape;259;p43"/>
          <p:cNvSpPr txBox="1">
            <a:spLocks noGrp="1"/>
          </p:cNvSpPr>
          <p:nvPr>
            <p:ph type="subTitle" idx="17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subTitle" idx="18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subTitle" idx="19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2" name="Google Shape;262;p43"/>
          <p:cNvSpPr txBox="1">
            <a:spLocks noGrp="1"/>
          </p:cNvSpPr>
          <p:nvPr>
            <p:ph type="subTitle" idx="20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3" name="Google Shape;263;p43"/>
          <p:cNvSpPr txBox="1">
            <a:spLocks noGrp="1"/>
          </p:cNvSpPr>
          <p:nvPr>
            <p:ph type="subTitle" idx="21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subTitle" idx="22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subTitle" idx="23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6" name="Google Shape;266;p43"/>
          <p:cNvSpPr txBox="1">
            <a:spLocks noGrp="1"/>
          </p:cNvSpPr>
          <p:nvPr>
            <p:ph type="subTitle" idx="24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">
  <p:cSld name="1_Title slide 5_2_1_4_1_1_1_1_1">
    <p:bg>
      <p:bgPr>
        <a:solidFill>
          <a:schemeClr val="lt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69" name="Google Shape;269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subTitle" idx="2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2" name="Google Shape;272;p44"/>
          <p:cNvSpPr txBox="1">
            <a:spLocks noGrp="1"/>
          </p:cNvSpPr>
          <p:nvPr>
            <p:ph type="subTitle" idx="3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3" name="Google Shape;273;p44"/>
          <p:cNvSpPr txBox="1">
            <a:spLocks noGrp="1"/>
          </p:cNvSpPr>
          <p:nvPr>
            <p:ph type="subTitle" idx="4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4" name="Google Shape;274;p44"/>
          <p:cNvSpPr txBox="1">
            <a:spLocks noGrp="1"/>
          </p:cNvSpPr>
          <p:nvPr>
            <p:ph type="subTitle" idx="5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5" name="Google Shape;275;p44"/>
          <p:cNvSpPr txBox="1">
            <a:spLocks noGrp="1"/>
          </p:cNvSpPr>
          <p:nvPr>
            <p:ph type="subTitle" idx="6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6" name="Google Shape;276;p44"/>
          <p:cNvSpPr txBox="1">
            <a:spLocks noGrp="1"/>
          </p:cNvSpPr>
          <p:nvPr>
            <p:ph type="subTitle" idx="7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7" name="Google Shape;277;p44"/>
          <p:cNvSpPr txBox="1">
            <a:spLocks noGrp="1"/>
          </p:cNvSpPr>
          <p:nvPr>
            <p:ph type="subTitle" idx="8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8" name="Google Shape;278;p44"/>
          <p:cNvSpPr txBox="1">
            <a:spLocks noGrp="1"/>
          </p:cNvSpPr>
          <p:nvPr>
            <p:ph type="subTitle" idx="9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 1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1" name="Google Shape;28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3" name="Google Shape;283;p45"/>
          <p:cNvSpPr txBox="1">
            <a:spLocks noGrp="1"/>
          </p:cNvSpPr>
          <p:nvPr>
            <p:ph type="subTitle" idx="2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4" name="Google Shape;284;p45"/>
          <p:cNvSpPr txBox="1">
            <a:spLocks noGrp="1"/>
          </p:cNvSpPr>
          <p:nvPr>
            <p:ph type="subTitle" idx="3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5" name="Google Shape;285;p45"/>
          <p:cNvSpPr txBox="1">
            <a:spLocks noGrp="1"/>
          </p:cNvSpPr>
          <p:nvPr>
            <p:ph type="subTitle" idx="4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6" name="Google Shape;286;p45"/>
          <p:cNvSpPr txBox="1">
            <a:spLocks noGrp="1"/>
          </p:cNvSpPr>
          <p:nvPr>
            <p:ph type="subTitle" idx="5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7" name="Google Shape;287;p45"/>
          <p:cNvSpPr txBox="1">
            <a:spLocks noGrp="1"/>
          </p:cNvSpPr>
          <p:nvPr>
            <p:ph type="subTitle" idx="6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subTitle" idx="7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subTitle" idx="8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0" name="Google Shape;290;p45"/>
          <p:cNvSpPr txBox="1">
            <a:spLocks noGrp="1"/>
          </p:cNvSpPr>
          <p:nvPr>
            <p:ph type="subTitle" idx="9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1" name="Google Shape;291;p45"/>
          <p:cNvSpPr txBox="1">
            <a:spLocks noGrp="1"/>
          </p:cNvSpPr>
          <p:nvPr>
            <p:ph type="subTitle" idx="13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2" name="Google Shape;292;p45"/>
          <p:cNvSpPr txBox="1">
            <a:spLocks noGrp="1"/>
          </p:cNvSpPr>
          <p:nvPr>
            <p:ph type="subTitle" idx="14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3" name="Google Shape;293;p45"/>
          <p:cNvSpPr txBox="1">
            <a:spLocks noGrp="1"/>
          </p:cNvSpPr>
          <p:nvPr>
            <p:ph type="subTitle" idx="15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4" name="Google Shape;294;p45"/>
          <p:cNvSpPr txBox="1">
            <a:spLocks noGrp="1"/>
          </p:cNvSpPr>
          <p:nvPr>
            <p:ph type="subTitle" idx="16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TITLE_1_2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Title slide 5_2_1_2_1_1_1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2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3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4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TITLE_1_2_1_1_1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3" name="Google Shape;5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</a:pPr>
            <a:r>
              <a:rPr lang="ru-RU"/>
              <a:t>Знакомство с языками программирования</a:t>
            </a:r>
            <a:endParaRPr/>
          </a:p>
        </p:txBody>
      </p:sp>
      <p:sp>
        <p:nvSpPr>
          <p:cNvPr id="300" name="Google Shape;300;p46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</a:pPr>
            <a:r>
              <a:rPr lang="ru-RU"/>
              <a:t>Семинар 1.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Оператор считывания данных из консоли\терминала - это:</a:t>
            </a:r>
            <a:endParaRPr sz="2500"/>
          </a:p>
        </p:txBody>
      </p:sp>
      <p:sp>
        <p:nvSpPr>
          <p:cNvPr id="367" name="Google Shape;367;p55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ReadLine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Write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WriteLine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SetCursor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Оператор считывания данных из консоли\терминала - это:</a:t>
            </a:r>
            <a:endParaRPr sz="2500"/>
          </a:p>
        </p:txBody>
      </p:sp>
      <p:sp>
        <p:nvSpPr>
          <p:cNvPr id="373" name="Google Shape;373;p56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ReadLine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Write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WriteLine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SetCursor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7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Целочисленный тип данных - это:</a:t>
            </a:r>
            <a:endParaRPr sz="2500"/>
          </a:p>
        </p:txBody>
      </p:sp>
      <p:sp>
        <p:nvSpPr>
          <p:cNvPr id="379" name="Google Shape;379;p57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double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string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bool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8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Целочисленный тип данных - это:</a:t>
            </a:r>
            <a:endParaRPr sz="2500"/>
          </a:p>
        </p:txBody>
      </p:sp>
      <p:sp>
        <p:nvSpPr>
          <p:cNvPr id="385" name="Google Shape;385;p58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double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int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string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bool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9"/>
          <p:cNvSpPr txBox="1">
            <a:spLocks noGrp="1"/>
          </p:cNvSpPr>
          <p:nvPr>
            <p:ph type="title"/>
          </p:nvPr>
        </p:nvSpPr>
        <p:spPr>
          <a:xfrm>
            <a:off x="936900" y="238500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На рисунке представлен оператор:</a:t>
            </a:r>
            <a:endParaRPr sz="2500"/>
          </a:p>
        </p:txBody>
      </p:sp>
      <p:sp>
        <p:nvSpPr>
          <p:cNvPr id="391" name="Google Shape;391;p59"/>
          <p:cNvSpPr txBox="1"/>
          <p:nvPr/>
        </p:nvSpPr>
        <p:spPr>
          <a:xfrm>
            <a:off x="789925" y="3374375"/>
            <a:ext cx="81072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ветвления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выбора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повторения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цикла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92" name="Google Shape;392;p59"/>
          <p:cNvPicPr preferRelativeResize="0"/>
          <p:nvPr/>
        </p:nvPicPr>
        <p:blipFill rotWithShape="1">
          <a:blip r:embed="rId3">
            <a:alphaModFix/>
          </a:blip>
          <a:srcRect t="21209" r="43100" b="27022"/>
          <a:stretch/>
        </p:blipFill>
        <p:spPr>
          <a:xfrm>
            <a:off x="2455688" y="1221600"/>
            <a:ext cx="4232625" cy="2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0"/>
          <p:cNvSpPr txBox="1">
            <a:spLocks noGrp="1"/>
          </p:cNvSpPr>
          <p:nvPr>
            <p:ph type="title"/>
          </p:nvPr>
        </p:nvSpPr>
        <p:spPr>
          <a:xfrm>
            <a:off x="936900" y="238500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На рисунке представлен оператор:</a:t>
            </a:r>
            <a:endParaRPr sz="2500"/>
          </a:p>
        </p:txBody>
      </p:sp>
      <p:sp>
        <p:nvSpPr>
          <p:cNvPr id="398" name="Google Shape;398;p60"/>
          <p:cNvSpPr txBox="1"/>
          <p:nvPr/>
        </p:nvSpPr>
        <p:spPr>
          <a:xfrm>
            <a:off x="789925" y="3374375"/>
            <a:ext cx="81072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ветвления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выбора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повторения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цикла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99" name="Google Shape;399;p60"/>
          <p:cNvPicPr preferRelativeResize="0"/>
          <p:nvPr/>
        </p:nvPicPr>
        <p:blipFill rotWithShape="1">
          <a:blip r:embed="rId3">
            <a:alphaModFix/>
          </a:blip>
          <a:srcRect t="21209" r="43100" b="27022"/>
          <a:stretch/>
        </p:blipFill>
        <p:spPr>
          <a:xfrm>
            <a:off x="2455688" y="1221600"/>
            <a:ext cx="4232625" cy="2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1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При помощи какой языковой конструкции выполняются повторяющиеся действия?</a:t>
            </a:r>
            <a:endParaRPr sz="2500"/>
          </a:p>
        </p:txBody>
      </p:sp>
      <p:sp>
        <p:nvSpPr>
          <p:cNvPr id="405" name="Google Shape;405;p61"/>
          <p:cNvSpPr txBox="1"/>
          <p:nvPr/>
        </p:nvSpPr>
        <p:spPr>
          <a:xfrm>
            <a:off x="652975" y="2494000"/>
            <a:ext cx="8107200" cy="158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if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while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цикл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switch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2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При помощи какой языковой конструкции выполняются повторяющиеся действия?</a:t>
            </a:r>
            <a:endParaRPr sz="2500"/>
          </a:p>
        </p:txBody>
      </p:sp>
      <p:sp>
        <p:nvSpPr>
          <p:cNvPr id="411" name="Google Shape;411;p62"/>
          <p:cNvSpPr txBox="1"/>
          <p:nvPr/>
        </p:nvSpPr>
        <p:spPr>
          <a:xfrm>
            <a:off x="652975" y="2494000"/>
            <a:ext cx="8107200" cy="158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if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err="1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while</a:t>
            </a:r>
            <a:endParaRPr sz="1550" dirty="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цикл</a:t>
            </a:r>
            <a:endParaRPr sz="1550" dirty="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switch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3"/>
          <p:cNvSpPr txBox="1">
            <a:spLocks noGrp="1"/>
          </p:cNvSpPr>
          <p:nvPr>
            <p:ph type="title"/>
          </p:nvPr>
        </p:nvSpPr>
        <p:spPr>
          <a:xfrm>
            <a:off x="936900" y="238500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Что будет выведено в консоли?</a:t>
            </a:r>
            <a:endParaRPr sz="2500"/>
          </a:p>
        </p:txBody>
      </p:sp>
      <p:sp>
        <p:nvSpPr>
          <p:cNvPr id="417" name="Google Shape;417;p63"/>
          <p:cNvSpPr txBox="1"/>
          <p:nvPr/>
        </p:nvSpPr>
        <p:spPr>
          <a:xfrm>
            <a:off x="719975" y="3575150"/>
            <a:ext cx="81072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Будет ошибка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2 4 6 8 10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0 2 4 8 10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0 2 4 8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18" name="Google Shape;4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300" y="1123550"/>
            <a:ext cx="3851376" cy="245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4"/>
          <p:cNvSpPr txBox="1">
            <a:spLocks noGrp="1"/>
          </p:cNvSpPr>
          <p:nvPr>
            <p:ph type="title"/>
          </p:nvPr>
        </p:nvSpPr>
        <p:spPr>
          <a:xfrm>
            <a:off x="936900" y="238500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Что будет выведено в консоли?</a:t>
            </a:r>
            <a:endParaRPr sz="2500"/>
          </a:p>
        </p:txBody>
      </p:sp>
      <p:sp>
        <p:nvSpPr>
          <p:cNvPr id="424" name="Google Shape;424;p64"/>
          <p:cNvSpPr txBox="1"/>
          <p:nvPr/>
        </p:nvSpPr>
        <p:spPr>
          <a:xfrm>
            <a:off x="719975" y="3575150"/>
            <a:ext cx="81072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Будет ошибка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2 4 6 8 10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0 2 4 8 10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0 2 4 8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25" name="Google Shape;42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300" y="1123550"/>
            <a:ext cx="3851376" cy="245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Давайте знакомиться!</a:t>
            </a:r>
            <a:endParaRPr/>
          </a:p>
        </p:txBody>
      </p:sp>
      <p:sp>
        <p:nvSpPr>
          <p:cNvPr id="307" name="Google Shape;307;p47"/>
          <p:cNvSpPr txBox="1">
            <a:spLocks noGrp="1"/>
          </p:cNvSpPr>
          <p:nvPr>
            <p:ph type="title"/>
          </p:nvPr>
        </p:nvSpPr>
        <p:spPr>
          <a:xfrm>
            <a:off x="3805200" y="511200"/>
            <a:ext cx="4798800" cy="3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</a:rPr>
              <a:t>Владимир Литвинов</a:t>
            </a:r>
            <a:endParaRPr b="1" dirty="0"/>
          </a:p>
        </p:txBody>
      </p:sp>
      <p:sp>
        <p:nvSpPr>
          <p:cNvPr id="308" name="Google Shape;308;p47"/>
          <p:cNvSpPr txBox="1">
            <a:spLocks noGrp="1"/>
          </p:cNvSpPr>
          <p:nvPr>
            <p:ph type="subTitle" idx="2"/>
          </p:nvPr>
        </p:nvSpPr>
        <p:spPr>
          <a:xfrm>
            <a:off x="4604400" y="949800"/>
            <a:ext cx="4042800" cy="100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Кандидат технических наук,</a:t>
            </a:r>
            <a:endParaRPr lang="en-US"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доцент кафедры «Математика и информатика»,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Донской государственный технический университет,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г. </a:t>
            </a:r>
            <a:r>
              <a:rPr lang="ru-RU" sz="1200" dirty="0" err="1">
                <a:solidFill>
                  <a:schemeClr val="dk1"/>
                </a:solidFill>
              </a:rPr>
              <a:t>Ростов</a:t>
            </a:r>
            <a:r>
              <a:rPr lang="ru-RU" sz="1200" dirty="0">
                <a:solidFill>
                  <a:schemeClr val="dk1"/>
                </a:solidFill>
              </a:rPr>
              <a:t>-на-Дону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09" name="Google Shape;309;p47"/>
          <p:cNvSpPr txBox="1">
            <a:spLocks noGrp="1"/>
          </p:cNvSpPr>
          <p:nvPr>
            <p:ph type="subTitle" idx="3"/>
          </p:nvPr>
        </p:nvSpPr>
        <p:spPr>
          <a:xfrm>
            <a:off x="3805200" y="1865100"/>
            <a:ext cx="4798800" cy="165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</a:rPr>
              <a:t>C/C++/C#/CUDA</a:t>
            </a:r>
            <a:endParaRPr lang="ru-RU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</a:rPr>
              <a:t>Научные интересы:</a:t>
            </a:r>
            <a:endParaRPr lang="en-US" dirty="0">
              <a:solidFill>
                <a:schemeClr val="dk1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>
                <a:solidFill>
                  <a:schemeClr val="dk1"/>
                </a:solidFill>
              </a:rPr>
              <a:t>математическое моделирование гидродинамических процессов в гетерогенных вычислительных системах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>
                <a:solidFill>
                  <a:schemeClr val="dk1"/>
                </a:solidFill>
              </a:rPr>
              <a:t>параллельное программирование в высокопроизводительных вычислительных системах</a:t>
            </a:r>
            <a:endParaRPr lang="en-US" dirty="0">
              <a:solidFill>
                <a:schemeClr val="dk1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>
                <a:solidFill>
                  <a:schemeClr val="dk1"/>
                </a:solidFill>
              </a:rPr>
              <a:t>разработка корпоративных информационных систем</a:t>
            </a:r>
            <a:endParaRPr dirty="0"/>
          </a:p>
        </p:txBody>
      </p:sp>
      <p:sp>
        <p:nvSpPr>
          <p:cNvPr id="310" name="Google Shape;310;p47"/>
          <p:cNvSpPr txBox="1">
            <a:spLocks noGrp="1"/>
          </p:cNvSpPr>
          <p:nvPr>
            <p:ph type="body" idx="4"/>
          </p:nvPr>
        </p:nvSpPr>
        <p:spPr>
          <a:xfrm>
            <a:off x="3682800" y="3521400"/>
            <a:ext cx="3877200" cy="13386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302399" lvl="0" indent="-3192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⚡"/>
            </a:pPr>
            <a:r>
              <a:rPr lang="ru-RU" dirty="0"/>
              <a:t>Разработал автоматизированную систему управления образовательной организацией (</a:t>
            </a:r>
            <a:r>
              <a:rPr lang="en-US" dirty="0"/>
              <a:t>VPS CentOS 7, MariaDB, C#, ASP .NET Core MVC, Entity Framework</a:t>
            </a:r>
            <a:r>
              <a:rPr lang="ru-RU" dirty="0"/>
              <a:t>)</a:t>
            </a:r>
            <a:endParaRPr sz="1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B7F482-D7F7-4C36-AE65-139CAFF81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535281"/>
            <a:ext cx="2642400" cy="396471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Начало работы - установка Visual Studio Code</a:t>
            </a:r>
            <a:endParaRPr/>
          </a:p>
        </p:txBody>
      </p:sp>
      <p:pic>
        <p:nvPicPr>
          <p:cNvPr id="432" name="Google Shape;432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00" y="1251804"/>
            <a:ext cx="7462772" cy="3582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0. Демонстрация решения</a:t>
            </a:r>
            <a:endParaRPr/>
          </a:p>
        </p:txBody>
      </p:sp>
      <p:sp>
        <p:nvSpPr>
          <p:cNvPr id="438" name="Google Shape;438;p66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76794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600"/>
              <a:t>Напишите программу, которая на вход принимает число и выдаёт его квадрат (число умноженное на само себя).</a:t>
            </a:r>
            <a:endParaRPr sz="2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600"/>
              <a:t>Например:</a:t>
            </a:r>
            <a:endParaRPr sz="260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600"/>
              <a:t>4 -&gt; 16 </a:t>
            </a:r>
            <a:endParaRPr sz="260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600"/>
              <a:t>-3 -&gt; 9 </a:t>
            </a:r>
            <a:endParaRPr sz="260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600"/>
              <a:t>-7 -&gt; 49</a:t>
            </a:r>
            <a:endParaRPr sz="2600"/>
          </a:p>
        </p:txBody>
      </p:sp>
      <p:pic>
        <p:nvPicPr>
          <p:cNvPr id="439" name="Google Shape;439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8525" y="2467809"/>
            <a:ext cx="3607150" cy="221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7"/>
          <p:cNvSpPr txBox="1">
            <a:spLocks noGrp="1"/>
          </p:cNvSpPr>
          <p:nvPr>
            <p:ph type="title"/>
          </p:nvPr>
        </p:nvSpPr>
        <p:spPr>
          <a:xfrm>
            <a:off x="540000" y="284525"/>
            <a:ext cx="7404000" cy="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Итерация №1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Решение в группах задач:</a:t>
            </a:r>
            <a:endParaRPr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45" name="Google Shape;445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5342" y="2317125"/>
            <a:ext cx="1983183" cy="19831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7"/>
          <p:cNvSpPr txBox="1"/>
          <p:nvPr/>
        </p:nvSpPr>
        <p:spPr>
          <a:xfrm>
            <a:off x="539750" y="1156925"/>
            <a:ext cx="71721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Напишите программу, которая на вход принимает два числа и проверяет, является ли первое число квадратом второго.</a:t>
            </a:r>
            <a:endParaRPr sz="2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= 25, b = 5 -&gt; да </a:t>
            </a:r>
            <a:endParaRPr sz="2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= 2, b = 10 -&gt; нет </a:t>
            </a:r>
            <a:endParaRPr sz="2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= 9, b = -3 -&gt; да </a:t>
            </a:r>
            <a:endParaRPr sz="2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= -</a:t>
            </a:r>
            <a:r>
              <a:rPr lang="ru-RU" sz="20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3, </a:t>
            </a:r>
            <a:r>
              <a:rPr lang="ru-RU" sz="2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 = 9 -&gt; нет</a:t>
            </a:r>
            <a:endParaRPr sz="2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Напишите программу, которая будет выдавать название дня недели по заданному номеру.</a:t>
            </a:r>
            <a:endParaRPr sz="2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20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3 </a:t>
            </a:r>
            <a:r>
              <a:rPr lang="ru-RU" sz="2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-&gt; Среда </a:t>
            </a:r>
            <a:endParaRPr sz="2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5 -&gt; Пятница</a:t>
            </a:r>
            <a:endParaRPr sz="800" dirty="0"/>
          </a:p>
        </p:txBody>
      </p:sp>
      <p:sp>
        <p:nvSpPr>
          <p:cNvPr id="447" name="Google Shape;447;p67"/>
          <p:cNvSpPr/>
          <p:nvPr/>
        </p:nvSpPr>
        <p:spPr>
          <a:xfrm>
            <a:off x="6237150" y="2810394"/>
            <a:ext cx="1558200" cy="534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8"/>
          <p:cNvSpPr txBox="1">
            <a:spLocks noGrp="1"/>
          </p:cNvSpPr>
          <p:nvPr>
            <p:ph type="title"/>
          </p:nvPr>
        </p:nvSpPr>
        <p:spPr>
          <a:xfrm>
            <a:off x="540000" y="284525"/>
            <a:ext cx="7404000" cy="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Итерация №1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Общее обсуждение решения:</a:t>
            </a:r>
            <a:endParaRPr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53" name="Google Shape;453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5342" y="2317125"/>
            <a:ext cx="1983183" cy="1983174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8"/>
          <p:cNvSpPr txBox="1"/>
          <p:nvPr/>
        </p:nvSpPr>
        <p:spPr>
          <a:xfrm>
            <a:off x="539750" y="1156925"/>
            <a:ext cx="71721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Напишите программу, которая на вход принимает два числа и проверяет, является ли первое число квадратом второго.</a:t>
            </a:r>
            <a:endParaRPr sz="2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= </a:t>
            </a:r>
            <a:r>
              <a:rPr lang="ru-RU" sz="20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25, </a:t>
            </a:r>
            <a:r>
              <a:rPr lang="ru-RU" sz="2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 = </a:t>
            </a:r>
            <a:r>
              <a:rPr lang="ru-RU" sz="20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5 </a:t>
            </a:r>
            <a:r>
              <a:rPr lang="ru-RU" sz="2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-&gt; да </a:t>
            </a:r>
            <a:endParaRPr sz="2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= </a:t>
            </a:r>
            <a:r>
              <a:rPr lang="ru-RU" sz="20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2, </a:t>
            </a:r>
            <a:r>
              <a:rPr lang="ru-RU" sz="2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 = 10 -&gt; нет </a:t>
            </a:r>
            <a:endParaRPr sz="2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= </a:t>
            </a:r>
            <a:r>
              <a:rPr lang="ru-RU" sz="20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9, </a:t>
            </a:r>
            <a:r>
              <a:rPr lang="ru-RU" sz="2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 = -3 -&gt; </a:t>
            </a:r>
            <a:r>
              <a:rPr lang="ru-RU" sz="20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 </a:t>
            </a:r>
            <a:endParaRPr sz="2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= -</a:t>
            </a:r>
            <a:r>
              <a:rPr lang="ru-RU" sz="20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3, </a:t>
            </a:r>
            <a:r>
              <a:rPr lang="ru-RU" sz="2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 = 9 -&gt; </a:t>
            </a:r>
            <a:r>
              <a:rPr lang="ru-RU" sz="20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нет</a:t>
            </a:r>
            <a:endParaRPr sz="2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Напишите программу, которая будет выдавать название дня недели по заданному номеру.</a:t>
            </a:r>
            <a:endParaRPr sz="2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20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</a:t>
            </a:r>
            <a:r>
              <a:rPr lang="ru-RU" sz="20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3 </a:t>
            </a:r>
            <a:r>
              <a:rPr lang="ru-RU" sz="2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-&gt; Среда </a:t>
            </a:r>
            <a:endParaRPr sz="2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5 -&gt; Пятница</a:t>
            </a:r>
            <a:endParaRPr sz="800" dirty="0"/>
          </a:p>
        </p:txBody>
      </p:sp>
      <p:sp>
        <p:nvSpPr>
          <p:cNvPr id="455" name="Google Shape;455;p68"/>
          <p:cNvSpPr/>
          <p:nvPr/>
        </p:nvSpPr>
        <p:spPr>
          <a:xfrm>
            <a:off x="6237150" y="2810394"/>
            <a:ext cx="1558200" cy="534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9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Перерыв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0"/>
          <p:cNvSpPr txBox="1"/>
          <p:nvPr/>
        </p:nvSpPr>
        <p:spPr>
          <a:xfrm>
            <a:off x="539700" y="1110600"/>
            <a:ext cx="67395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5. Напишите программу, которая на вход принимает одно число (N), а на выходе показывает все целые числа в промежутке от -N до N.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4 -&gt; "-4, -3, -2, -1, 0, 1, 2, 3, 4" 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2 -&gt; " -2, -1, 0, 1, 2"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6" name="Google Shape;466;p70"/>
          <p:cNvSpPr txBox="1">
            <a:spLocks noGrp="1"/>
          </p:cNvSpPr>
          <p:nvPr>
            <p:ph type="title"/>
          </p:nvPr>
        </p:nvSpPr>
        <p:spPr>
          <a:xfrm>
            <a:off x="539750" y="284525"/>
            <a:ext cx="6520500" cy="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Итерация №2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Решение в группах задач: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67" name="Google Shape;46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70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9" name="Google Shape;469;p70"/>
          <p:cNvSpPr txBox="1"/>
          <p:nvPr/>
        </p:nvSpPr>
        <p:spPr>
          <a:xfrm>
            <a:off x="539750" y="2879725"/>
            <a:ext cx="78786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7. Напишите программу, которая принимает на вход трёхзначное число и на выходе показывает последнюю цифру этого числа.</a:t>
            </a:r>
            <a:b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456 -&gt; 6</a:t>
            </a:r>
            <a:b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782 -&gt; 2</a:t>
            </a:r>
            <a:b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918 -&gt; 8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1"/>
          <p:cNvSpPr txBox="1"/>
          <p:nvPr/>
        </p:nvSpPr>
        <p:spPr>
          <a:xfrm>
            <a:off x="539700" y="1110600"/>
            <a:ext cx="67395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5. Напишите программу, которая на вход принимает одно число (N), а на выходе показывает все целые числа в промежутке от -N до N.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4 -&gt; "-4, -3, -2, -1, 0, 1, 2, 3, 4" 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2 -&gt; " -2, -1, 0, 1, 2"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5" name="Google Shape;475;p71"/>
          <p:cNvSpPr txBox="1">
            <a:spLocks noGrp="1"/>
          </p:cNvSpPr>
          <p:nvPr>
            <p:ph type="title"/>
          </p:nvPr>
        </p:nvSpPr>
        <p:spPr>
          <a:xfrm>
            <a:off x="539750" y="284525"/>
            <a:ext cx="6520500" cy="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Итерация №2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Общее обсуждение решения: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pic>
        <p:nvPicPr>
          <p:cNvPr id="476" name="Google Shape;476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71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8" name="Google Shape;478;p71"/>
          <p:cNvSpPr txBox="1"/>
          <p:nvPr/>
        </p:nvSpPr>
        <p:spPr>
          <a:xfrm>
            <a:off x="539750" y="2879725"/>
            <a:ext cx="78786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7. Напишите программу, которая принимает на вход трёхзначное число и на выходе показывает последнюю цифру этого числа.</a:t>
            </a:r>
            <a:b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456 -&gt; 6</a:t>
            </a:r>
            <a:b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782 -&gt; 2</a:t>
            </a:r>
            <a:b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918 -&gt; 8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2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3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lang="ru-RU" sz="17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омашнее задание</a:t>
            </a:r>
            <a:endParaRPr sz="17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489" name="Google Shape;489;p73"/>
          <p:cNvGraphicFramePr/>
          <p:nvPr>
            <p:extLst>
              <p:ext uri="{D42A27DB-BD31-4B8C-83A1-F6EECF244321}">
                <p14:modId xmlns:p14="http://schemas.microsoft.com/office/powerpoint/2010/main" val="4055309711"/>
              </p:ext>
            </p:extLst>
          </p:nvPr>
        </p:nvGraphicFramePr>
        <p:xfrm>
          <a:off x="539750" y="628725"/>
          <a:ext cx="7937550" cy="4104025"/>
        </p:xfrm>
        <a:graphic>
          <a:graphicData uri="http://schemas.openxmlformats.org/drawingml/2006/table">
            <a:tbl>
              <a:tblPr>
                <a:noFill/>
                <a:tableStyleId>{B2650A9B-25DD-45B5-916E-919A2D97AA92}</a:tableStyleId>
              </a:tblPr>
              <a:tblGrid>
                <a:gridCol w="5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4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Задание</a:t>
                      </a:r>
                      <a:endParaRPr sz="1500" b="1" dirty="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Пример</a:t>
                      </a:r>
                      <a:endParaRPr sz="1500" b="1" dirty="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 b="1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2:</a:t>
                      </a:r>
                      <a:r>
                        <a:rPr lang="ru-RU" sz="1500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Напишите программу, которая на вход принимает два числа и выдаёт, какое число большее, а какое меньшее.</a:t>
                      </a:r>
                      <a:endParaRPr sz="1500" dirty="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 = 5; b = 7 -&gt;  </a:t>
                      </a:r>
                      <a:r>
                        <a:rPr lang="ru-RU" sz="1500" dirty="0" err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max</a:t>
                      </a:r>
                      <a:r>
                        <a:rPr lang="ru-RU" sz="1500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= 7</a:t>
                      </a:r>
                      <a:endParaRPr sz="1500" dirty="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 = </a:t>
                      </a:r>
                      <a:r>
                        <a:rPr lang="ru-RU" sz="1500" dirty="0" smtClean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2; </a:t>
                      </a:r>
                      <a:r>
                        <a:rPr lang="ru-RU" sz="1500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 = 10 -&gt; </a:t>
                      </a:r>
                      <a:r>
                        <a:rPr lang="ru-RU" sz="1500" dirty="0" err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max</a:t>
                      </a:r>
                      <a:r>
                        <a:rPr lang="ru-RU" sz="1500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= 10</a:t>
                      </a:r>
                      <a:endParaRPr sz="1500" dirty="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 = -</a:t>
                      </a:r>
                      <a:r>
                        <a:rPr lang="ru-RU" sz="1500" dirty="0" smtClean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9; </a:t>
                      </a:r>
                      <a:r>
                        <a:rPr lang="ru-RU" sz="1500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 = -3 -&gt; </a:t>
                      </a:r>
                      <a:r>
                        <a:rPr lang="ru-RU" sz="1500" dirty="0" err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max</a:t>
                      </a:r>
                      <a:r>
                        <a:rPr lang="ru-RU" sz="1500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= -3</a:t>
                      </a:r>
                      <a:endParaRPr sz="1500" dirty="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4: </a:t>
                      </a:r>
                      <a:r>
                        <a:rPr lang="ru-RU" sz="1500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принимает на вход три числа и выдаёт максимальное из этих чисел.</a:t>
                      </a:r>
                      <a:endParaRPr sz="1500" dirty="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2, 3, 7 -&gt; 7</a:t>
                      </a:r>
                      <a:endParaRPr sz="1500" dirty="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 dirty="0" smtClean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44, 5, </a:t>
                      </a:r>
                      <a:r>
                        <a:rPr lang="ru-RU" sz="1500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78 -&gt; 78</a:t>
                      </a:r>
                      <a:endParaRPr sz="1500" dirty="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 dirty="0" smtClean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22, 3, </a:t>
                      </a:r>
                      <a:r>
                        <a:rPr lang="ru-RU" sz="1500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9 -&gt; 22</a:t>
                      </a:r>
                      <a:endParaRPr sz="1500" dirty="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 b="1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6: </a:t>
                      </a:r>
                      <a:r>
                        <a:rPr lang="ru-RU" sz="1500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на вход принимает число и выдаёт, является ли число чётным (делится ли оно на два без остатка).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4 -&gt; да</a:t>
                      </a:r>
                      <a:endParaRPr sz="1500" dirty="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-3 -&gt; нет</a:t>
                      </a:r>
                      <a:endParaRPr sz="1500" dirty="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7 -&gt; нет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 b="1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8: </a:t>
                      </a:r>
                      <a:r>
                        <a:rPr lang="ru-RU" sz="1500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на вход принимает число (N), а на выходе показывает все чётные числа от 1 до N.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5 -&gt; 2, 4</a:t>
                      </a:r>
                      <a:endParaRPr sz="1500" dirty="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8 -&gt; 2, 4, 6, 8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4"/>
          <p:cNvSpPr txBox="1"/>
          <p:nvPr/>
        </p:nvSpPr>
        <p:spPr>
          <a:xfrm>
            <a:off x="5400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Был урок полезен вам?</a:t>
            </a:r>
            <a:endParaRPr sz="1200"/>
          </a:p>
        </p:txBody>
      </p:sp>
      <p:sp>
        <p:nvSpPr>
          <p:cNvPr id="495" name="Google Shape;495;p74"/>
          <p:cNvSpPr txBox="1"/>
          <p:nvPr/>
        </p:nvSpPr>
        <p:spPr>
          <a:xfrm>
            <a:off x="65118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было сложно?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496" name="Google Shape;496;p7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Семинар 1. Знакомство с языками программирования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7" name="Google Shape;497;p74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Рефлексия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98" name="Google Shape;498;p74"/>
          <p:cNvSpPr txBox="1"/>
          <p:nvPr/>
        </p:nvSpPr>
        <p:spPr>
          <a:xfrm>
            <a:off x="335525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 вы что-то новое?</a:t>
            </a:r>
            <a:endParaRPr sz="1200"/>
          </a:p>
        </p:txBody>
      </p:sp>
      <p:pic>
        <p:nvPicPr>
          <p:cNvPr id="499" name="Google Shape;4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615" y="1798951"/>
            <a:ext cx="62581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70" y="1798950"/>
            <a:ext cx="60717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4550" y="1798950"/>
            <a:ext cx="650239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>
            <a:spLocks noGrp="1"/>
          </p:cNvSpPr>
          <p:nvPr>
            <p:ph type="subTitle" idx="2"/>
          </p:nvPr>
        </p:nvSpPr>
        <p:spPr>
          <a:xfrm>
            <a:off x="1258700" y="1814100"/>
            <a:ext cx="52944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400" b="1"/>
              <a:t>Сегодня - </a:t>
            </a:r>
            <a:endParaRPr sz="14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400"/>
              <a:t>Задачи уровня “Почувствуй себя интерном”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6" name="Google Shape;316;p48"/>
          <p:cNvSpPr/>
          <p:nvPr/>
        </p:nvSpPr>
        <p:spPr>
          <a:xfrm>
            <a:off x="539975" y="1743463"/>
            <a:ext cx="540000" cy="540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2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7" name="Google Shape;317;p48"/>
          <p:cNvSpPr/>
          <p:nvPr/>
        </p:nvSpPr>
        <p:spPr>
          <a:xfrm>
            <a:off x="540000" y="2901000"/>
            <a:ext cx="540000" cy="54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2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8" name="Google Shape;318;p48"/>
          <p:cNvSpPr/>
          <p:nvPr/>
        </p:nvSpPr>
        <p:spPr>
          <a:xfrm>
            <a:off x="540000" y="4058550"/>
            <a:ext cx="540000" cy="54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2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19" name="Google Shape;319;p48"/>
          <p:cNvCxnSpPr>
            <a:stCxn id="316" idx="4"/>
            <a:endCxn id="317" idx="0"/>
          </p:cNvCxnSpPr>
          <p:nvPr/>
        </p:nvCxnSpPr>
        <p:spPr>
          <a:xfrm>
            <a:off x="809975" y="2283463"/>
            <a:ext cx="0" cy="61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0" name="Google Shape;320;p48"/>
          <p:cNvCxnSpPr>
            <a:stCxn id="317" idx="4"/>
            <a:endCxn id="318" idx="0"/>
          </p:cNvCxnSpPr>
          <p:nvPr/>
        </p:nvCxnSpPr>
        <p:spPr>
          <a:xfrm>
            <a:off x="810000" y="3441000"/>
            <a:ext cx="0" cy="617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1" name="Google Shape;321;p48"/>
          <p:cNvSpPr txBox="1">
            <a:spLocks noGrp="1"/>
          </p:cNvSpPr>
          <p:nvPr>
            <p:ph type="subTitle" idx="3"/>
          </p:nvPr>
        </p:nvSpPr>
        <p:spPr>
          <a:xfrm>
            <a:off x="1258700" y="2984100"/>
            <a:ext cx="4447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>
                <a:solidFill>
                  <a:schemeClr val="dk2"/>
                </a:solidFill>
              </a:rPr>
              <a:t>Задачи уровня: “Почувствуй себя джуном”</a:t>
            </a:r>
            <a:endParaRPr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2" name="Google Shape;322;p48"/>
          <p:cNvSpPr txBox="1">
            <a:spLocks noGrp="1"/>
          </p:cNvSpPr>
          <p:nvPr>
            <p:ph type="subTitle" idx="4"/>
          </p:nvPr>
        </p:nvSpPr>
        <p:spPr>
          <a:xfrm>
            <a:off x="1258700" y="4128900"/>
            <a:ext cx="45075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>
                <a:solidFill>
                  <a:schemeClr val="dk2"/>
                </a:solidFill>
              </a:rPr>
              <a:t>Задачи уровня: “Почувствуй себя мидлом”</a:t>
            </a:r>
            <a:endParaRPr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3" name="Google Shape;323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/>
              <a:t>Семинары блока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/>
              <a:t>“Знакомство с языками программирования”</a:t>
            </a:r>
            <a:endParaRPr/>
          </a:p>
        </p:txBody>
      </p:sp>
      <p:cxnSp>
        <p:nvCxnSpPr>
          <p:cNvPr id="324" name="Google Shape;324;p48"/>
          <p:cNvCxnSpPr/>
          <p:nvPr/>
        </p:nvCxnSpPr>
        <p:spPr>
          <a:xfrm flipH="1">
            <a:off x="806700" y="4598550"/>
            <a:ext cx="3300" cy="555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</a:pPr>
            <a:r>
              <a:rPr lang="ru-RU"/>
              <a:t>План на сегодня:</a:t>
            </a:r>
            <a:endParaRPr/>
          </a:p>
        </p:txBody>
      </p:sp>
      <p:sp>
        <p:nvSpPr>
          <p:cNvPr id="330" name="Google Shape;330;p49"/>
          <p:cNvSpPr txBox="1">
            <a:spLocks noGrp="1"/>
          </p:cNvSpPr>
          <p:nvPr>
            <p:ph type="subTitle" idx="2"/>
          </p:nvPr>
        </p:nvSpPr>
        <p:spPr>
          <a:xfrm>
            <a:off x="536400" y="1336200"/>
            <a:ext cx="8064000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Quiz!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Установка Visual studio code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Первая задача - объяснение преподавателем, ответы на вопросы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Решение в группе задач 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Возвращение в общий зал и обсуждение кода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Перерыв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>
                <a:solidFill>
                  <a:schemeClr val="dk1"/>
                </a:solidFill>
              </a:rPr>
              <a:t>Решение в группе задач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>
                <a:solidFill>
                  <a:schemeClr val="dk1"/>
                </a:solidFill>
              </a:rPr>
              <a:t>Возвращение в общий зал и обсуждение кода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➔"/>
            </a:pPr>
            <a:r>
              <a:rPr lang="ru-RU" sz="1800">
                <a:solidFill>
                  <a:schemeClr val="dk1"/>
                </a:solidFill>
              </a:rPr>
              <a:t>Домашнее задание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9904" y="0"/>
            <a:ext cx="472409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0"/>
          <p:cNvSpPr txBox="1">
            <a:spLocks noGrp="1"/>
          </p:cNvSpPr>
          <p:nvPr>
            <p:ph type="title"/>
          </p:nvPr>
        </p:nvSpPr>
        <p:spPr>
          <a:xfrm>
            <a:off x="570075" y="791013"/>
            <a:ext cx="2048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Quiz!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Что точно не относится к программе?</a:t>
            </a:r>
            <a:endParaRPr sz="2500"/>
          </a:p>
        </p:txBody>
      </p:sp>
      <p:sp>
        <p:nvSpPr>
          <p:cNvPr id="343" name="Google Shape;343;p51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Логика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Кнопочки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Хранилище данных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Магия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Что точно не относится к программе?</a:t>
            </a:r>
            <a:endParaRPr sz="2500"/>
          </a:p>
        </p:txBody>
      </p:sp>
      <p:sp>
        <p:nvSpPr>
          <p:cNvPr id="349" name="Google Shape;349;p52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Логика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Кнопочки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Хранилище данных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Магия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С чего следует начать написание программы?</a:t>
            </a:r>
            <a:endParaRPr sz="2500"/>
          </a:p>
        </p:txBody>
      </p:sp>
      <p:sp>
        <p:nvSpPr>
          <p:cNvPr id="355" name="Google Shape;355;p53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уточнения требований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описания алгоритма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именования переменных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подборки красивых шрифтов/картинок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4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С чего следует начать написание программы?</a:t>
            </a:r>
            <a:endParaRPr sz="2500"/>
          </a:p>
        </p:txBody>
      </p:sp>
      <p:sp>
        <p:nvSpPr>
          <p:cNvPr id="361" name="Google Shape;361;p54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С уточнения требований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С описания алгоритма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именования переменных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подборки красивых шрифтов/картинок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1036</Words>
  <Application>Microsoft Office PowerPoint</Application>
  <PresentationFormat>Экран (16:9)</PresentationFormat>
  <Paragraphs>180</Paragraphs>
  <Slides>30</Slides>
  <Notes>30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30</vt:i4>
      </vt:variant>
    </vt:vector>
  </HeadingPairs>
  <TitlesOfParts>
    <vt:vector size="37" baseType="lpstr">
      <vt:lpstr>Calibri</vt:lpstr>
      <vt:lpstr>IBM Plex Sans SemiBold</vt:lpstr>
      <vt:lpstr>Arial</vt:lpstr>
      <vt:lpstr>IBM Plex Sans</vt:lpstr>
      <vt:lpstr>Roboto</vt:lpstr>
      <vt:lpstr>Макет шаблона GB</vt:lpstr>
      <vt:lpstr>Макет шаблона GB</vt:lpstr>
      <vt:lpstr>Знакомство с языками программирования</vt:lpstr>
      <vt:lpstr>Владимир Литвинов</vt:lpstr>
      <vt:lpstr>Семинары блока  “Знакомство с языками программирования”</vt:lpstr>
      <vt:lpstr>План на сегодня:</vt:lpstr>
      <vt:lpstr>Quiz!</vt:lpstr>
      <vt:lpstr>Что точно не относится к программе?</vt:lpstr>
      <vt:lpstr>Что точно не относится к программе?</vt:lpstr>
      <vt:lpstr>С чего следует начать написание программы?</vt:lpstr>
      <vt:lpstr>С чего следует начать написание программы?</vt:lpstr>
      <vt:lpstr>Оператор считывания данных из консоли\терминала - это:</vt:lpstr>
      <vt:lpstr>Оператор считывания данных из консоли\терминала - это:</vt:lpstr>
      <vt:lpstr>Целочисленный тип данных - это:</vt:lpstr>
      <vt:lpstr>Целочисленный тип данных - это:</vt:lpstr>
      <vt:lpstr>На рисунке представлен оператор:</vt:lpstr>
      <vt:lpstr>На рисунке представлен оператор:</vt:lpstr>
      <vt:lpstr>При помощи какой языковой конструкции выполняются повторяющиеся действия?</vt:lpstr>
      <vt:lpstr>При помощи какой языковой конструкции выполняются повторяющиеся действия?</vt:lpstr>
      <vt:lpstr>Что будет выведено в консоли?</vt:lpstr>
      <vt:lpstr>Что будет выведено в консоли?</vt:lpstr>
      <vt:lpstr>Начало работы - установка Visual Studio Code</vt:lpstr>
      <vt:lpstr>0. Демонстрация решения</vt:lpstr>
      <vt:lpstr>Итерация №1 Решение в группах задач: </vt:lpstr>
      <vt:lpstr>Итерация №1 Общее обсуждение решения: </vt:lpstr>
      <vt:lpstr>Ваши вопросы?  Перерыв</vt:lpstr>
      <vt:lpstr>Итерация №2 Решение в группах задач:</vt:lpstr>
      <vt:lpstr>Итерация №2 Общее обсуждение решения:  </vt:lpstr>
      <vt:lpstr>Ваши вопросы?</vt:lpstr>
      <vt:lpstr>Презентация PowerPoint</vt:lpstr>
      <vt:lpstr>Рефлексия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Знакомство с языками программирования</dc:title>
  <cp:lastModifiedBy>Владимир Литвинов</cp:lastModifiedBy>
  <cp:revision>18</cp:revision>
  <dcterms:modified xsi:type="dcterms:W3CDTF">2023-02-23T15:05:32Z</dcterms:modified>
</cp:coreProperties>
</file>